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6912322-A866-4744-AEFF-EF8167D1D0F6}" type="datetimeFigureOut">
              <a:rPr lang="en-US" smtClean="0"/>
              <a:t>11/8/2020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316183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518357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3380385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21595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38985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6912322-A866-4744-AEFF-EF8167D1D0F6}"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419535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6912322-A866-4744-AEFF-EF8167D1D0F6}"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076180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12322-A866-4744-AEFF-EF8167D1D0F6}"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4220281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12322-A866-4744-AEFF-EF8167D1D0F6}"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36446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12322-A866-4744-AEFF-EF8167D1D0F6}"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37710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912322-A866-4744-AEFF-EF8167D1D0F6}"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3388590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912322-A866-4744-AEFF-EF8167D1D0F6}"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972982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912322-A866-4744-AEFF-EF8167D1D0F6}"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260189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912322-A866-4744-AEFF-EF8167D1D0F6}"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61229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12322-A866-4744-AEFF-EF8167D1D0F6}"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82005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113882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102921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912322-A866-4744-AEFF-EF8167D1D0F6}" type="datetimeFigureOut">
              <a:rPr lang="en-US" smtClean="0"/>
              <a:t>11/8/2020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8650EE-BAD3-4B1A-9A4F-BA9EE4661011}" type="slidenum">
              <a:rPr lang="en-US" smtClean="0"/>
              <a:t>‹#›</a:t>
            </a:fld>
            <a:endParaRPr lang="en-US"/>
          </a:p>
        </p:txBody>
      </p:sp>
    </p:spTree>
    <p:extLst>
      <p:ext uri="{BB962C8B-B14F-4D97-AF65-F5344CB8AC3E}">
        <p14:creationId xmlns:p14="http://schemas.microsoft.com/office/powerpoint/2010/main" val="212787104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9759" y="456187"/>
            <a:ext cx="8364902" cy="1515533"/>
          </a:xfrm>
        </p:spPr>
        <p:txBody>
          <a:bodyPr>
            <a:no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TRƯỜNG CAO ĐẲNG CÔNG NGHỆ THỦ ĐỨC</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2019 - 2020</a:t>
            </a:r>
          </a:p>
        </p:txBody>
      </p:sp>
      <p:sp>
        <p:nvSpPr>
          <p:cNvPr id="3" name="Subtitle 2"/>
          <p:cNvSpPr>
            <a:spLocks noGrp="1"/>
          </p:cNvSpPr>
          <p:nvPr>
            <p:ph type="subTitle" idx="1"/>
          </p:nvPr>
        </p:nvSpPr>
        <p:spPr>
          <a:xfrm>
            <a:off x="1876422" y="2353101"/>
            <a:ext cx="9308251" cy="4148060"/>
          </a:xfrm>
        </p:spPr>
        <p:txBody>
          <a:bodyPr>
            <a:normAutofit/>
          </a:bodyPr>
          <a:lstStyle/>
          <a:p>
            <a:r>
              <a:rPr lang="en-US" dirty="0">
                <a:solidFill>
                  <a:schemeClr val="bg1">
                    <a:lumMod val="95000"/>
                    <a:lumOff val="5000"/>
                  </a:schemeClr>
                </a:solidFill>
                <a:latin typeface="Times New Roman" panose="02020603050405020304" pitchFamily="18" charset="0"/>
                <a:cs typeface="Times New Roman" panose="02020603050405020304" pitchFamily="18" charset="0"/>
              </a:rPr>
              <a:t>Đề tài:                            </a:t>
            </a:r>
            <a:r>
              <a:rPr lang="en-US" sz="3200" b="1" dirty="0">
                <a:solidFill>
                  <a:schemeClr val="bg1">
                    <a:lumMod val="95000"/>
                    <a:lumOff val="5000"/>
                  </a:schemeClr>
                </a:solidFill>
                <a:latin typeface="Times New Roman" panose="02020603050405020304" pitchFamily="18" charset="0"/>
                <a:cs typeface="Times New Roman" panose="02020603050405020304" pitchFamily="18" charset="0"/>
              </a:rPr>
              <a:t>quản lý lương</a:t>
            </a:r>
            <a:endParaRPr lang="en-US" sz="3200" b="1" dirty="0">
              <a:solidFill>
                <a:srgbClr val="FF0000"/>
              </a:solidFill>
              <a:latin typeface="Times New Roman" panose="02020603050405020304" pitchFamily="18" charset="0"/>
              <a:cs typeface="Times New Roman" panose="02020603050405020304" pitchFamily="18" charset="0"/>
            </a:endParaRPr>
          </a:p>
          <a:p>
            <a:endParaRPr lang="en-US" sz="3200" b="1" dirty="0">
              <a:solidFill>
                <a:srgbClr val="FF0000"/>
              </a:solidFill>
              <a:latin typeface="Times New Roman" panose="02020603050405020304" pitchFamily="18" charset="0"/>
              <a:cs typeface="Times New Roman" panose="02020603050405020304" pitchFamily="18" charset="0"/>
            </a:endParaRPr>
          </a:p>
          <a:p>
            <a:pPr algn="r"/>
            <a:r>
              <a:rPr lang="en-US" b="1" dirty="0">
                <a:solidFill>
                  <a:schemeClr val="bg1">
                    <a:lumMod val="95000"/>
                    <a:lumOff val="5000"/>
                  </a:schemeClr>
                </a:solidFill>
                <a:latin typeface="Times New Roman" panose="02020603050405020304" pitchFamily="18" charset="0"/>
                <a:cs typeface="Times New Roman" panose="02020603050405020304" pitchFamily="18" charset="0"/>
              </a:rPr>
              <a:t>Giảng viên: trương bá thái</a:t>
            </a:r>
          </a:p>
          <a:p>
            <a:pPr algn="r"/>
            <a:endParaRPr lang="en-US" b="1"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Sinh viên:</a:t>
            </a:r>
          </a:p>
          <a:p>
            <a:pPr marL="342900" indent="-342900">
              <a:buFont typeface="Arial" panose="020B0604020202020204" pitchFamily="34" charset="0"/>
              <a:buChar char="•"/>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Võ thành phát</a:t>
            </a:r>
          </a:p>
          <a:p>
            <a:pPr marL="342900" indent="-342900">
              <a:buFont typeface="Arial" panose="020B0604020202020204" pitchFamily="34" charset="0"/>
              <a:buChar char="•"/>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Đỗ Trung Hiếu</a:t>
            </a:r>
          </a:p>
          <a:p>
            <a:pPr algn="r"/>
            <a:endParaRPr lang="en-US"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283" y="221144"/>
            <a:ext cx="792088" cy="792088"/>
          </a:xfrm>
          <a:prstGeom prst="rect">
            <a:avLst/>
          </a:prstGeom>
        </p:spPr>
      </p:pic>
    </p:spTree>
    <p:extLst>
      <p:ext uri="{BB962C8B-B14F-4D97-AF65-F5344CB8AC3E}">
        <p14:creationId xmlns:p14="http://schemas.microsoft.com/office/powerpoint/2010/main" val="7856820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774" y="-173219"/>
            <a:ext cx="9905998" cy="1478570"/>
          </a:xfrm>
        </p:spPr>
        <p:txBody>
          <a:bodyPr>
            <a:normAutofit/>
          </a:bodyPr>
          <a:lstStyle/>
          <a:p>
            <a:r>
              <a:rPr lang="en-US" sz="2800" dirty="0"/>
              <a:t>5. Màn hình tạm ứng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050" y="858644"/>
            <a:ext cx="3152418" cy="56239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99" y="858645"/>
            <a:ext cx="3174742" cy="5631062"/>
          </a:xfrm>
          <a:prstGeom prst="rect">
            <a:avLst/>
          </a:prstGeom>
        </p:spPr>
      </p:pic>
    </p:spTree>
    <p:extLst>
      <p:ext uri="{BB962C8B-B14F-4D97-AF65-F5344CB8AC3E}">
        <p14:creationId xmlns:p14="http://schemas.microsoft.com/office/powerpoint/2010/main" val="13355343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949" y="-228975"/>
            <a:ext cx="9905998" cy="1478570"/>
          </a:xfrm>
        </p:spPr>
        <p:txBody>
          <a:bodyPr>
            <a:normAutofit/>
          </a:bodyPr>
          <a:lstStyle/>
          <a:p>
            <a:r>
              <a:rPr lang="en-US" sz="2800" dirty="0"/>
              <a:t>6. Màn hình phòng ban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3" y="814039"/>
            <a:ext cx="3263496" cy="5756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83" y="814039"/>
            <a:ext cx="3267131" cy="57949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859" y="814039"/>
            <a:ext cx="3283088" cy="5794933"/>
          </a:xfrm>
          <a:prstGeom prst="rect">
            <a:avLst/>
          </a:prstGeom>
        </p:spPr>
      </p:pic>
      <p:sp>
        <p:nvSpPr>
          <p:cNvPr id="3" name="TextBox 2">
            <a:extLst>
              <a:ext uri="{FF2B5EF4-FFF2-40B4-BE49-F238E27FC236}">
                <a16:creationId xmlns:a16="http://schemas.microsoft.com/office/drawing/2014/main" id="{8D8BF51D-8C88-400E-9810-310D93752B90}"/>
              </a:ext>
            </a:extLst>
          </p:cNvPr>
          <p:cNvSpPr txBox="1"/>
          <p:nvPr/>
        </p:nvSpPr>
        <p:spPr>
          <a:xfrm>
            <a:off x="5703011" y="1511635"/>
            <a:ext cx="2952328" cy="3785652"/>
          </a:xfrm>
          <a:prstGeom prst="rect">
            <a:avLst/>
          </a:prstGeom>
          <a:noFill/>
        </p:spPr>
        <p:txBody>
          <a:bodyPr wrap="square" rtlCol="0">
            <a:spAutoFit/>
          </a:bodyPr>
          <a:lstStyle/>
          <a:p>
            <a:r>
              <a:rPr lang="en-US" sz="2400" dirty="0" err="1">
                <a:solidFill>
                  <a:schemeClr val="bg1"/>
                </a:solidFill>
                <a:latin typeface="Arial" panose="020B0604020202020204" pitchFamily="34" charset="0"/>
                <a:cs typeface="Arial" panose="020B0604020202020204" pitchFamily="34" charset="0"/>
              </a:rPr>
              <a:t>Mọi</a:t>
            </a:r>
            <a:r>
              <a:rPr lang="en-US" sz="2400" dirty="0">
                <a:solidFill>
                  <a:schemeClr val="bg1"/>
                </a:solidFill>
                <a:latin typeface="Arial" panose="020B0604020202020204" pitchFamily="34" charset="0"/>
                <a:cs typeface="Arial" panose="020B0604020202020204" pitchFamily="34" charset="0"/>
              </a:rPr>
              <a:t> </a:t>
            </a:r>
            <a:r>
              <a:rPr lang="vi-VN" sz="2400" dirty="0">
                <a:solidFill>
                  <a:schemeClr val="bg1"/>
                </a:solidFill>
                <a:latin typeface="Arial" panose="020B0604020202020204" pitchFamily="34" charset="0"/>
                <a:cs typeface="Arial" panose="020B0604020202020204" pitchFamily="34" charset="0"/>
              </a:rPr>
              <a:t>doanh nghiệp phụ thuộc vào mô hình khác nhau sẽ có những phòng ban khác nhau.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Mỗi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phòng</a:t>
            </a:r>
            <a:r>
              <a:rPr lang="en-US" sz="2400" dirty="0">
                <a:solidFill>
                  <a:schemeClr val="bg1"/>
                </a:solidFill>
                <a:latin typeface="Arial" panose="020B0604020202020204" pitchFamily="34" charset="0"/>
                <a:cs typeface="Arial" panose="020B0604020202020204" pitchFamily="34" charset="0"/>
              </a:rPr>
              <a:t> ban </a:t>
            </a:r>
            <a:r>
              <a:rPr lang="en-US" sz="2400" dirty="0" err="1">
                <a:solidFill>
                  <a:schemeClr val="bg1"/>
                </a:solidFill>
                <a:latin typeface="Arial" panose="020B0604020202020204" pitchFamily="34" charset="0"/>
                <a:cs typeface="Arial" panose="020B0604020202020204" pitchFamily="34" charset="0"/>
              </a:rPr>
              <a:t>sẽ</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có</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những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nhân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viên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phù</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hợp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vớitừng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chức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năng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phòng</a:t>
            </a:r>
            <a:r>
              <a:rPr lang="en-US" sz="2400" dirty="0">
                <a:solidFill>
                  <a:schemeClr val="bg1"/>
                </a:solidFill>
                <a:latin typeface="Arial" panose="020B0604020202020204" pitchFamily="34" charset="0"/>
                <a:cs typeface="Arial" panose="020B0604020202020204" pitchFamily="34" charset="0"/>
              </a:rPr>
              <a:t> ban </a:t>
            </a:r>
            <a:r>
              <a:rPr lang="en-US" sz="2400" dirty="0" err="1">
                <a:solidFill>
                  <a:schemeClr val="bg1"/>
                </a:solidFill>
                <a:latin typeface="Arial" panose="020B0604020202020204" pitchFamily="34" charset="0"/>
                <a:cs typeface="Arial" panose="020B0604020202020204" pitchFamily="34" charset="0"/>
              </a:rPr>
              <a:t>trong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công</a:t>
            </a:r>
            <a:r>
              <a:rPr lang="en-US" sz="2400" dirty="0">
                <a:solidFill>
                  <a:schemeClr val="bg1"/>
                </a:solidFill>
                <a:latin typeface="Arial" panose="020B0604020202020204" pitchFamily="34" charset="0"/>
                <a:cs typeface="Arial" panose="020B0604020202020204" pitchFamily="34" charset="0"/>
              </a:rPr>
              <a:t> ty</a:t>
            </a:r>
          </a:p>
        </p:txBody>
      </p:sp>
    </p:spTree>
    <p:extLst>
      <p:ext uri="{BB962C8B-B14F-4D97-AF65-F5344CB8AC3E}">
        <p14:creationId xmlns:p14="http://schemas.microsoft.com/office/powerpoint/2010/main" val="42070519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950" y="-184370"/>
            <a:ext cx="9905998" cy="1478570"/>
          </a:xfrm>
        </p:spPr>
        <p:txBody>
          <a:bodyPr>
            <a:normAutofit/>
          </a:bodyPr>
          <a:lstStyle/>
          <a:p>
            <a:r>
              <a:rPr lang="en-US" sz="2800" dirty="0"/>
              <a:t>7. Màn hình thống kê</a:t>
            </a:r>
          </a:p>
        </p:txBody>
      </p:sp>
      <p:sp>
        <p:nvSpPr>
          <p:cNvPr id="3" name="TextBox 2">
            <a:extLst>
              <a:ext uri="{FF2B5EF4-FFF2-40B4-BE49-F238E27FC236}">
                <a16:creationId xmlns:a16="http://schemas.microsoft.com/office/drawing/2014/main" id="{B9FBA2AC-BBD8-4D0A-B803-8E18ABD1C9BD}"/>
              </a:ext>
            </a:extLst>
          </p:cNvPr>
          <p:cNvSpPr txBox="1"/>
          <p:nvPr/>
        </p:nvSpPr>
        <p:spPr>
          <a:xfrm>
            <a:off x="6096000" y="866272"/>
            <a:ext cx="3939099" cy="2246769"/>
          </a:xfrm>
          <a:prstGeom prst="rect">
            <a:avLst/>
          </a:prstGeom>
          <a:noFill/>
        </p:spPr>
        <p:txBody>
          <a:bodyPr wrap="square" rtlCol="0">
            <a:spAutoFit/>
          </a:bodyPr>
          <a:lstStyle/>
          <a:p>
            <a:r>
              <a:rPr lang="vi-VN" sz="2000" dirty="0">
                <a:solidFill>
                  <a:schemeClr val="bg1"/>
                </a:solidFill>
                <a:latin typeface="Arial" panose="020B0604020202020204" pitchFamily="34" charset="0"/>
                <a:cs typeface="Arial" panose="020B0604020202020204" pitchFamily="34" charset="0"/>
              </a:rPr>
              <a:t>Quy trình tính lương của nhân viên công ty được thực hiện sau mỗi tháng làm việc, mỗi tháng nhân viên làm việc sẽ được ghi nhận lại số ngày làm việc</a:t>
            </a:r>
            <a:r>
              <a:rPr lang="en-US" sz="2000" dirty="0">
                <a:solidFill>
                  <a:schemeClr val="bg1"/>
                </a:solidFill>
                <a:latin typeface="Arial" panose="020B0604020202020204" pitchFamily="34" charset="0"/>
                <a:cs typeface="Arial" panose="020B0604020202020204" pitchFamily="34" charset="0"/>
              </a:rPr>
              <a:t>,</a:t>
            </a:r>
            <a:r>
              <a:rPr lang="vi-VN" sz="2000" dirty="0">
                <a:solidFill>
                  <a:schemeClr val="bg1"/>
                </a:solidFill>
                <a:latin typeface="Arial" panose="020B0604020202020204" pitchFamily="34" charset="0"/>
                <a:cs typeface="Arial" panose="020B0604020202020204" pitchFamily="34" charset="0"/>
              </a:rPr>
              <a:t> thời gian làm việc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số</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tiền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tạm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ứng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nếu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a:t>
            </a:r>
            <a:r>
              <a:rPr lang="vi-VN" sz="2000" dirty="0">
                <a:solidFill>
                  <a:schemeClr val="bg1"/>
                </a:solidFill>
                <a:latin typeface="Arial" panose="020B0604020202020204" pitchFamily="34" charset="0"/>
                <a:cs typeface="Arial" panose="020B0604020202020204" pitchFamily="34" charset="0"/>
              </a:rPr>
              <a:t> để tiến hành tính lương.</a:t>
            </a:r>
            <a:endParaRPr lang="en-US" sz="20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94D8002-87AE-451A-99C3-60F6BAD58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65" y="837397"/>
            <a:ext cx="2847584" cy="5265019"/>
          </a:xfrm>
          <a:prstGeom prst="rect">
            <a:avLst/>
          </a:prstGeom>
        </p:spPr>
      </p:pic>
      <p:sp>
        <p:nvSpPr>
          <p:cNvPr id="8" name="TextBox 7">
            <a:extLst>
              <a:ext uri="{FF2B5EF4-FFF2-40B4-BE49-F238E27FC236}">
                <a16:creationId xmlns:a16="http://schemas.microsoft.com/office/drawing/2014/main" id="{EE148A47-88EF-46DF-A8EE-9C466626503A}"/>
              </a:ext>
            </a:extLst>
          </p:cNvPr>
          <p:cNvSpPr txBox="1"/>
          <p:nvPr/>
        </p:nvSpPr>
        <p:spPr>
          <a:xfrm>
            <a:off x="6096000" y="3237128"/>
            <a:ext cx="3939099" cy="1015663"/>
          </a:xfrm>
          <a:prstGeom prst="rect">
            <a:avLst/>
          </a:prstGeom>
          <a:noFill/>
        </p:spPr>
        <p:txBody>
          <a:bodyPr wrap="square" rtlCol="0">
            <a:spAutoFit/>
          </a:bodyPr>
          <a:lstStyle/>
          <a:p>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thêm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bộ</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phận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lọc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lương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theo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tháng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người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dùng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tìm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kiếm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tốt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hơn</a:t>
            </a:r>
            <a:endParaRPr lang="en-US" sz="2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02A4AA2-62BC-4969-B7AE-17C6C44B1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626" y="837397"/>
            <a:ext cx="3061572" cy="5265019"/>
          </a:xfrm>
          <a:prstGeom prst="rect">
            <a:avLst/>
          </a:prstGeom>
        </p:spPr>
      </p:pic>
      <p:pic>
        <p:nvPicPr>
          <p:cNvPr id="12" name="Picture 11">
            <a:extLst>
              <a:ext uri="{FF2B5EF4-FFF2-40B4-BE49-F238E27FC236}">
                <a16:creationId xmlns:a16="http://schemas.microsoft.com/office/drawing/2014/main" id="{B353163C-53AE-4F13-9230-21D55D444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375" y="837397"/>
            <a:ext cx="3052588" cy="5265019"/>
          </a:xfrm>
          <a:prstGeom prst="rect">
            <a:avLst/>
          </a:prstGeom>
        </p:spPr>
      </p:pic>
    </p:spTree>
    <p:extLst>
      <p:ext uri="{BB962C8B-B14F-4D97-AF65-F5344CB8AC3E}">
        <p14:creationId xmlns:p14="http://schemas.microsoft.com/office/powerpoint/2010/main" val="21299066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1219" y="115502"/>
            <a:ext cx="9905998" cy="1239031"/>
          </a:xfrm>
        </p:spPr>
        <p:txBody>
          <a:bodyPr>
            <a:normAutofit/>
          </a:bodyPr>
          <a:lstStyle/>
          <a:p>
            <a:r>
              <a:rPr lang="en-US" sz="2800" dirty="0"/>
              <a:t>8. </a:t>
            </a:r>
            <a:r>
              <a:rPr lang="en-US" sz="2800" dirty="0">
                <a:cs typeface="Arial" panose="020B0604020202020204" pitchFamily="34" charset="0"/>
              </a:rPr>
              <a:t>Màn hình </a:t>
            </a:r>
            <a:r>
              <a:rPr lang="en-US" sz="2800" dirty="0" err="1">
                <a:cs typeface="Arial" panose="020B0604020202020204" pitchFamily="34" charset="0"/>
              </a:rPr>
              <a:t>liên</a:t>
            </a:r>
            <a:r>
              <a:rPr lang="en-US" sz="2800" dirty="0">
                <a:cs typeface="Arial" panose="020B0604020202020204" pitchFamily="34" charset="0"/>
              </a:rPr>
              <a:t> </a:t>
            </a:r>
            <a:r>
              <a:rPr lang="en-US" sz="2800" dirty="0" err="1">
                <a:cs typeface="Arial" panose="020B0604020202020204" pitchFamily="34" charset="0"/>
              </a:rPr>
              <a:t>h</a:t>
            </a:r>
            <a:r>
              <a:rPr lang="en-US" sz="2800" dirty="0" err="1">
                <a:latin typeface="Arial" panose="020B0604020202020204" pitchFamily="34" charset="0"/>
                <a:cs typeface="Arial" panose="020B0604020202020204" pitchFamily="34" charset="0"/>
              </a:rPr>
              <a:t>ệ</a:t>
            </a:r>
            <a:endParaRPr lang="en-US"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33" y="1271237"/>
            <a:ext cx="2527972" cy="44838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902" y="1271238"/>
            <a:ext cx="2505538" cy="44838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359" y="1271239"/>
            <a:ext cx="2543214" cy="44970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1907" y="1271237"/>
            <a:ext cx="2517076" cy="4483881"/>
          </a:xfrm>
          <a:prstGeom prst="rect">
            <a:avLst/>
          </a:prstGeom>
        </p:spPr>
      </p:pic>
    </p:spTree>
    <p:extLst>
      <p:ext uri="{BB962C8B-B14F-4D97-AF65-F5344CB8AC3E}">
        <p14:creationId xmlns:p14="http://schemas.microsoft.com/office/powerpoint/2010/main" val="120469409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77" y="-262428"/>
            <a:ext cx="9905998" cy="1478570"/>
          </a:xfrm>
        </p:spPr>
        <p:txBody>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vi. Các tiêu chí nhận xét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90487155"/>
              </p:ext>
            </p:extLst>
          </p:nvPr>
        </p:nvGraphicFramePr>
        <p:xfrm>
          <a:off x="1021925" y="763979"/>
          <a:ext cx="10287759" cy="5889271"/>
        </p:xfrm>
        <a:graphic>
          <a:graphicData uri="http://schemas.openxmlformats.org/drawingml/2006/table">
            <a:tbl>
              <a:tblPr firstRow="1" bandRow="1">
                <a:tableStyleId>{5C22544A-7EE6-4342-B048-85BDC9FD1C3A}</a:tableStyleId>
              </a:tblPr>
              <a:tblGrid>
                <a:gridCol w="3429253">
                  <a:extLst>
                    <a:ext uri="{9D8B030D-6E8A-4147-A177-3AD203B41FA5}">
                      <a16:colId xmlns:a16="http://schemas.microsoft.com/office/drawing/2014/main" val="20000"/>
                    </a:ext>
                  </a:extLst>
                </a:gridCol>
                <a:gridCol w="4817950">
                  <a:extLst>
                    <a:ext uri="{9D8B030D-6E8A-4147-A177-3AD203B41FA5}">
                      <a16:colId xmlns:a16="http://schemas.microsoft.com/office/drawing/2014/main" val="20001"/>
                    </a:ext>
                  </a:extLst>
                </a:gridCol>
                <a:gridCol w="2040556">
                  <a:extLst>
                    <a:ext uri="{9D8B030D-6E8A-4147-A177-3AD203B41FA5}">
                      <a16:colId xmlns:a16="http://schemas.microsoft.com/office/drawing/2014/main" val="20002"/>
                    </a:ext>
                  </a:extLst>
                </a:gridCol>
              </a:tblGrid>
              <a:tr h="462993">
                <a:tc>
                  <a:txBody>
                    <a:bodyPr/>
                    <a:lstStyle/>
                    <a:p>
                      <a:pPr algn="ctr"/>
                      <a:r>
                        <a:rPr lang="en-US" dirty="0"/>
                        <a:t>stt</a:t>
                      </a:r>
                    </a:p>
                  </a:txBody>
                  <a:tcPr/>
                </a:tc>
                <a:tc>
                  <a:txBody>
                    <a:bodyPr/>
                    <a:lstStyle/>
                    <a:p>
                      <a:pPr algn="ctr"/>
                      <a:r>
                        <a:rPr lang="en-US" dirty="0" err="1"/>
                        <a:t>Chức</a:t>
                      </a:r>
                      <a:r>
                        <a:rPr lang="en-US" dirty="0"/>
                        <a:t> </a:t>
                      </a:r>
                      <a:r>
                        <a:rPr lang="en-US" dirty="0" err="1"/>
                        <a:t>năng</a:t>
                      </a:r>
                      <a:endParaRPr lang="en-US" dirty="0"/>
                    </a:p>
                  </a:txBody>
                  <a:tcPr/>
                </a:tc>
                <a:tc>
                  <a:txBody>
                    <a:bodyPr/>
                    <a:lstStyle/>
                    <a:p>
                      <a:pPr algn="ctr"/>
                      <a:r>
                        <a:rPr lang="en-US" dirty="0"/>
                        <a:t>Điểm</a:t>
                      </a:r>
                    </a:p>
                  </a:txBody>
                  <a:tcPr/>
                </a:tc>
                <a:extLst>
                  <a:ext uri="{0D108BD9-81ED-4DB2-BD59-A6C34878D82A}">
                    <a16:rowId xmlns:a16="http://schemas.microsoft.com/office/drawing/2014/main" val="10000"/>
                  </a:ext>
                </a:extLst>
              </a:tr>
              <a:tr h="810238">
                <a:tc>
                  <a:txBody>
                    <a:bodyPr/>
                    <a:lstStyle/>
                    <a:p>
                      <a:r>
                        <a:rPr lang="en-US" dirty="0"/>
                        <a:t>1</a:t>
                      </a:r>
                    </a:p>
                  </a:txBody>
                  <a:tcPr/>
                </a:tc>
                <a:tc>
                  <a:txBody>
                    <a:bodyPr/>
                    <a:lstStyle/>
                    <a:p>
                      <a:r>
                        <a:rPr lang="en-US" dirty="0"/>
                        <a:t>- </a:t>
                      </a:r>
                      <a:r>
                        <a:rPr lang="en-US" dirty="0" err="1"/>
                        <a:t>Thêm</a:t>
                      </a:r>
                      <a:r>
                        <a:rPr lang="en-US" dirty="0"/>
                        <a:t>, xóa,</a:t>
                      </a:r>
                      <a:r>
                        <a:rPr lang="en-US" baseline="0" dirty="0"/>
                        <a:t> sửa, tìm kiếm, </a:t>
                      </a:r>
                      <a:r>
                        <a:rPr lang="en-US" baseline="0" dirty="0" err="1"/>
                        <a:t>hiển</a:t>
                      </a:r>
                      <a:r>
                        <a:rPr lang="en-US" baseline="0" dirty="0"/>
                        <a:t> </a:t>
                      </a:r>
                      <a:r>
                        <a:rPr lang="en-US" baseline="0" dirty="0" err="1"/>
                        <a:t>thị</a:t>
                      </a:r>
                      <a:endParaRPr lang="en-US" dirty="0"/>
                    </a:p>
                  </a:txBody>
                  <a:tcPr/>
                </a:tc>
                <a:tc>
                  <a:txBody>
                    <a:bodyPr/>
                    <a:lstStyle/>
                    <a:p>
                      <a:pPr algn="ctr"/>
                      <a:r>
                        <a:rPr lang="en-US" dirty="0"/>
                        <a:t>5 điểm</a:t>
                      </a:r>
                    </a:p>
                  </a:txBody>
                  <a:tcPr/>
                </a:tc>
                <a:extLst>
                  <a:ext uri="{0D108BD9-81ED-4DB2-BD59-A6C34878D82A}">
                    <a16:rowId xmlns:a16="http://schemas.microsoft.com/office/drawing/2014/main" val="10001"/>
                  </a:ext>
                </a:extLst>
              </a:tr>
              <a:tr h="494234">
                <a:tc>
                  <a:txBody>
                    <a:bodyPr/>
                    <a:lstStyle/>
                    <a:p>
                      <a:r>
                        <a:rPr lang="en-US"/>
                        <a:t>2</a:t>
                      </a:r>
                    </a:p>
                  </a:txBody>
                  <a:tcPr/>
                </a:tc>
                <a:tc>
                  <a:txBody>
                    <a:bodyPr/>
                    <a:lstStyle/>
                    <a:p>
                      <a:r>
                        <a:rPr lang="en-US" dirty="0"/>
                        <a:t>- </a:t>
                      </a:r>
                      <a:r>
                        <a:rPr lang="en-US" dirty="0" err="1"/>
                        <a:t>Liên</a:t>
                      </a:r>
                      <a:r>
                        <a:rPr lang="en-US" dirty="0"/>
                        <a:t> </a:t>
                      </a:r>
                      <a:r>
                        <a:rPr lang="en-US" dirty="0" err="1"/>
                        <a:t>kết</a:t>
                      </a:r>
                      <a:r>
                        <a:rPr lang="en-US" dirty="0"/>
                        <a:t> </a:t>
                      </a:r>
                      <a:r>
                        <a:rPr lang="en-US" dirty="0" err="1"/>
                        <a:t>các</a:t>
                      </a:r>
                      <a:r>
                        <a:rPr lang="en-US" dirty="0"/>
                        <a:t> </a:t>
                      </a:r>
                      <a:r>
                        <a:rPr lang="en-US" dirty="0" err="1"/>
                        <a:t>bảng</a:t>
                      </a:r>
                      <a:r>
                        <a:rPr lang="en-US" dirty="0"/>
                        <a:t> </a:t>
                      </a:r>
                      <a:r>
                        <a:rPr lang="en-US" dirty="0" err="1"/>
                        <a:t>bằng</a:t>
                      </a:r>
                      <a:r>
                        <a:rPr lang="en-US" dirty="0"/>
                        <a:t> spinner</a:t>
                      </a:r>
                    </a:p>
                  </a:txBody>
                  <a:tcPr/>
                </a:tc>
                <a:tc>
                  <a:txBody>
                    <a:bodyPr/>
                    <a:lstStyle/>
                    <a:p>
                      <a:pPr algn="ctr"/>
                      <a:r>
                        <a:rPr lang="en-US"/>
                        <a:t>1 điểm</a:t>
                      </a:r>
                    </a:p>
                  </a:txBody>
                  <a:tcPr/>
                </a:tc>
                <a:extLst>
                  <a:ext uri="{0D108BD9-81ED-4DB2-BD59-A6C34878D82A}">
                    <a16:rowId xmlns:a16="http://schemas.microsoft.com/office/drawing/2014/main" val="10002"/>
                  </a:ext>
                </a:extLst>
              </a:tr>
              <a:tr h="810238">
                <a:tc>
                  <a:txBody>
                    <a:bodyPr/>
                    <a:lstStyle/>
                    <a:p>
                      <a:r>
                        <a:rPr lang="en-US"/>
                        <a:t>3</a:t>
                      </a:r>
                    </a:p>
                  </a:txBody>
                  <a:tcPr/>
                </a:tc>
                <a:tc>
                  <a:txBody>
                    <a:bodyPr/>
                    <a:lstStyle/>
                    <a:p>
                      <a:r>
                        <a:rPr lang="en-US" dirty="0"/>
                        <a:t>- </a:t>
                      </a:r>
                      <a:r>
                        <a:rPr lang="en-US" dirty="0" err="1"/>
                        <a:t>Hiệu</a:t>
                      </a:r>
                      <a:r>
                        <a:rPr lang="en-US" dirty="0"/>
                        <a:t> </a:t>
                      </a:r>
                      <a:r>
                        <a:rPr lang="en-US" dirty="0" err="1"/>
                        <a:t>ứng</a:t>
                      </a:r>
                      <a:r>
                        <a:rPr lang="en-US" baseline="0" dirty="0"/>
                        <a:t> Animation </a:t>
                      </a:r>
                    </a:p>
                    <a:p>
                      <a:r>
                        <a:rPr lang="en-US" baseline="0" dirty="0"/>
                        <a:t>- UI </a:t>
                      </a:r>
                      <a:r>
                        <a:rPr lang="en-US" baseline="0" dirty="0" err="1"/>
                        <a:t>đẹp</a:t>
                      </a:r>
                      <a:endParaRPr lang="en-US" dirty="0"/>
                    </a:p>
                  </a:txBody>
                  <a:tcPr/>
                </a:tc>
                <a:tc>
                  <a:txBody>
                    <a:bodyPr/>
                    <a:lstStyle/>
                    <a:p>
                      <a:pPr algn="ctr"/>
                      <a:r>
                        <a:rPr lang="en-US"/>
                        <a:t>1 điểm</a:t>
                      </a:r>
                    </a:p>
                  </a:txBody>
                  <a:tcPr/>
                </a:tc>
                <a:extLst>
                  <a:ext uri="{0D108BD9-81ED-4DB2-BD59-A6C34878D82A}">
                    <a16:rowId xmlns:a16="http://schemas.microsoft.com/office/drawing/2014/main" val="10003"/>
                  </a:ext>
                </a:extLst>
              </a:tr>
              <a:tr h="1691092">
                <a:tc>
                  <a:txBody>
                    <a:bodyPr/>
                    <a:lstStyle/>
                    <a:p>
                      <a:r>
                        <a:rPr lang="en-US" dirty="0"/>
                        <a:t>4</a:t>
                      </a:r>
                    </a:p>
                  </a:txBody>
                  <a:tcPr/>
                </a:tc>
                <a:tc>
                  <a:txBody>
                    <a:bodyPr/>
                    <a:lstStyle/>
                    <a:p>
                      <a:r>
                        <a:rPr lang="en-US" dirty="0"/>
                        <a:t>- </a:t>
                      </a:r>
                      <a:r>
                        <a:rPr lang="en-US" dirty="0" err="1"/>
                        <a:t>Có</a:t>
                      </a:r>
                      <a:r>
                        <a:rPr lang="en-US" baseline="0" dirty="0"/>
                        <a:t> tính </a:t>
                      </a:r>
                      <a:r>
                        <a:rPr lang="en-US" baseline="0" dirty="0" err="1"/>
                        <a:t>ứng</a:t>
                      </a:r>
                      <a:r>
                        <a:rPr lang="en-US" baseline="0" dirty="0"/>
                        <a:t> </a:t>
                      </a:r>
                      <a:r>
                        <a:rPr lang="en-US" baseline="0" dirty="0" err="1"/>
                        <a:t>dụng</a:t>
                      </a:r>
                      <a:endParaRPr lang="en-US" baseline="0" dirty="0"/>
                    </a:p>
                    <a:p>
                      <a:r>
                        <a:rPr lang="en-US" baseline="0" dirty="0"/>
                        <a:t>- Custom </a:t>
                      </a:r>
                      <a:r>
                        <a:rPr lang="en-US" baseline="0" dirty="0" err="1"/>
                        <a:t>spinner:chọn</a:t>
                      </a:r>
                      <a:r>
                        <a:rPr lang="en-US" baseline="0" dirty="0"/>
                        <a:t> </a:t>
                      </a:r>
                      <a:r>
                        <a:rPr lang="en-US" baseline="0" dirty="0" err="1"/>
                        <a:t>tên</a:t>
                      </a:r>
                      <a:r>
                        <a:rPr lang="en-US" baseline="0" dirty="0"/>
                        <a:t> </a:t>
                      </a:r>
                      <a:r>
                        <a:rPr lang="en-US" baseline="0" dirty="0" err="1"/>
                        <a:t>phòng</a:t>
                      </a:r>
                      <a:r>
                        <a:rPr lang="en-US" baseline="0" dirty="0"/>
                        <a:t> </a:t>
                      </a:r>
                      <a:r>
                        <a:rPr lang="en-US" baseline="0" dirty="0" err="1"/>
                        <a:t>nhưng</a:t>
                      </a:r>
                      <a:r>
                        <a:rPr lang="en-US" baseline="0" dirty="0"/>
                        <a:t> </a:t>
                      </a:r>
                      <a:r>
                        <a:rPr lang="en-US" baseline="0" dirty="0" err="1"/>
                        <a:t>lưu</a:t>
                      </a:r>
                      <a:r>
                        <a:rPr lang="en-US" baseline="0" dirty="0"/>
                        <a:t> </a:t>
                      </a:r>
                      <a:r>
                        <a:rPr lang="en-US" baseline="0" dirty="0" err="1"/>
                        <a:t>mã</a:t>
                      </a:r>
                      <a:r>
                        <a:rPr lang="en-US" baseline="0" dirty="0"/>
                        <a:t> </a:t>
                      </a:r>
                      <a:r>
                        <a:rPr lang="en-US" baseline="0" dirty="0" err="1"/>
                        <a:t>phòng</a:t>
                      </a:r>
                      <a:r>
                        <a:rPr lang="en-US" baseline="0" dirty="0"/>
                        <a:t> </a:t>
                      </a:r>
                      <a:r>
                        <a:rPr lang="en-US" baseline="0" dirty="0" err="1"/>
                        <a:t>vào</a:t>
                      </a:r>
                      <a:r>
                        <a:rPr lang="en-US" baseline="0" dirty="0"/>
                        <a:t> </a:t>
                      </a:r>
                      <a:r>
                        <a:rPr lang="en-US" baseline="0" dirty="0" err="1"/>
                        <a:t>cơ</a:t>
                      </a:r>
                      <a:r>
                        <a:rPr lang="en-US" baseline="0" dirty="0"/>
                        <a:t> </a:t>
                      </a:r>
                      <a:r>
                        <a:rPr lang="en-US" baseline="0" dirty="0" err="1"/>
                        <a:t>sở</a:t>
                      </a:r>
                      <a:r>
                        <a:rPr lang="en-US" baseline="0" dirty="0"/>
                        <a:t> </a:t>
                      </a:r>
                      <a:r>
                        <a:rPr lang="en-US" baseline="0" dirty="0" err="1"/>
                        <a:t>dữ</a:t>
                      </a:r>
                      <a:r>
                        <a:rPr lang="en-US" baseline="0" dirty="0"/>
                        <a:t> </a:t>
                      </a:r>
                      <a:r>
                        <a:rPr lang="en-US" baseline="0" dirty="0" err="1"/>
                        <a:t>liệu</a:t>
                      </a:r>
                      <a:endParaRPr lang="en-US" baseline="0" dirty="0"/>
                    </a:p>
                    <a:p>
                      <a:r>
                        <a:rPr lang="en-US" dirty="0"/>
                        <a:t>- </a:t>
                      </a:r>
                      <a:r>
                        <a:rPr lang="en-US" dirty="0" err="1"/>
                        <a:t>Hiển</a:t>
                      </a:r>
                      <a:r>
                        <a:rPr lang="en-US" dirty="0"/>
                        <a:t> </a:t>
                      </a:r>
                      <a:r>
                        <a:rPr lang="en-US" dirty="0" err="1"/>
                        <a:t>thị</a:t>
                      </a:r>
                      <a:r>
                        <a:rPr lang="en-US" dirty="0"/>
                        <a:t> </a:t>
                      </a:r>
                      <a:r>
                        <a:rPr lang="en-US" dirty="0" err="1"/>
                        <a:t>datepicker</a:t>
                      </a:r>
                      <a:r>
                        <a:rPr lang="en-US" dirty="0"/>
                        <a:t> </a:t>
                      </a:r>
                      <a:r>
                        <a:rPr lang="en-US" dirty="0" err="1"/>
                        <a:t>chọn</a:t>
                      </a:r>
                      <a:r>
                        <a:rPr lang="en-US" dirty="0"/>
                        <a:t> </a:t>
                      </a:r>
                      <a:r>
                        <a:rPr lang="en-US" dirty="0" err="1"/>
                        <a:t>ngày</a:t>
                      </a:r>
                      <a:endParaRPr lang="en-US" dirty="0"/>
                    </a:p>
                    <a:p>
                      <a:r>
                        <a:rPr lang="en-US" dirty="0"/>
                        <a:t>- </a:t>
                      </a:r>
                      <a:r>
                        <a:rPr lang="en-US" dirty="0" err="1"/>
                        <a:t>Sử</a:t>
                      </a:r>
                      <a:r>
                        <a:rPr lang="en-US" dirty="0"/>
                        <a:t> </a:t>
                      </a:r>
                      <a:r>
                        <a:rPr lang="en-US" dirty="0" err="1"/>
                        <a:t>dụng</a:t>
                      </a:r>
                      <a:r>
                        <a:rPr lang="en-US" dirty="0"/>
                        <a:t> google map</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điểm</a:t>
                      </a:r>
                      <a:endParaRPr lang="en-US" dirty="0"/>
                    </a:p>
                    <a:p>
                      <a:pPr algn="ctr"/>
                      <a:endParaRPr lang="en-US" dirty="0"/>
                    </a:p>
                  </a:txBody>
                  <a:tcPr/>
                </a:tc>
                <a:extLst>
                  <a:ext uri="{0D108BD9-81ED-4DB2-BD59-A6C34878D82A}">
                    <a16:rowId xmlns:a16="http://schemas.microsoft.com/office/drawing/2014/main" val="10006"/>
                  </a:ext>
                </a:extLst>
              </a:tr>
              <a:tr h="810238">
                <a:tc>
                  <a:txBody>
                    <a:bodyPr/>
                    <a:lstStyle/>
                    <a:p>
                      <a:r>
                        <a:rPr lang="en-US" dirty="0"/>
                        <a:t>5</a:t>
                      </a:r>
                    </a:p>
                  </a:txBody>
                  <a:tcPr/>
                </a:tc>
                <a:tc>
                  <a:txBody>
                    <a:bodyPr/>
                    <a:lstStyle/>
                    <a:p>
                      <a:r>
                        <a:rPr lang="en-US" dirty="0"/>
                        <a:t>- </a:t>
                      </a:r>
                      <a:r>
                        <a:rPr lang="en-US" dirty="0" err="1"/>
                        <a:t>Thêm</a:t>
                      </a:r>
                      <a:r>
                        <a:rPr lang="en-US" dirty="0"/>
                        <a:t> </a:t>
                      </a:r>
                      <a:r>
                        <a:rPr lang="en-US" dirty="0" err="1"/>
                        <a:t>hình</a:t>
                      </a:r>
                      <a:r>
                        <a:rPr lang="en-US" dirty="0"/>
                        <a:t> </a:t>
                      </a:r>
                      <a:r>
                        <a:rPr lang="en-US" dirty="0" err="1"/>
                        <a:t>nhân</a:t>
                      </a:r>
                      <a:r>
                        <a:rPr lang="en-US" dirty="0"/>
                        <a:t> </a:t>
                      </a:r>
                      <a:r>
                        <a:rPr lang="en-US" dirty="0" err="1"/>
                        <a:t>viên</a:t>
                      </a:r>
                      <a:r>
                        <a:rPr lang="en-US" dirty="0"/>
                        <a:t> </a:t>
                      </a:r>
                      <a:r>
                        <a:rPr lang="en-US" dirty="0" err="1"/>
                        <a:t>bằng</a:t>
                      </a:r>
                      <a:r>
                        <a:rPr lang="en-US" dirty="0"/>
                        <a:t> camera </a:t>
                      </a:r>
                      <a:r>
                        <a:rPr lang="en-US" dirty="0" err="1"/>
                        <a:t>hoặc</a:t>
                      </a:r>
                      <a:r>
                        <a:rPr lang="en-US" dirty="0"/>
                        <a:t> </a:t>
                      </a:r>
                      <a:r>
                        <a:rPr lang="en-US" dirty="0" err="1"/>
                        <a:t>chọn</a:t>
                      </a:r>
                      <a:r>
                        <a:rPr lang="en-US" dirty="0"/>
                        <a:t> </a:t>
                      </a:r>
                      <a:r>
                        <a:rPr lang="en-US" dirty="0" err="1"/>
                        <a:t>trong</a:t>
                      </a:r>
                      <a:r>
                        <a:rPr lang="en-US" dirty="0"/>
                        <a:t> gallery</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điểm</a:t>
                      </a:r>
                      <a:endParaRPr lang="en-US" dirty="0"/>
                    </a:p>
                    <a:p>
                      <a:pPr algn="ctr"/>
                      <a:endParaRPr lang="en-US" dirty="0"/>
                    </a:p>
                  </a:txBody>
                  <a:tcPr/>
                </a:tc>
                <a:extLst>
                  <a:ext uri="{0D108BD9-81ED-4DB2-BD59-A6C34878D82A}">
                    <a16:rowId xmlns:a16="http://schemas.microsoft.com/office/drawing/2014/main" val="10007"/>
                  </a:ext>
                </a:extLst>
              </a:tr>
              <a:tr h="810238">
                <a:tc>
                  <a:txBody>
                    <a:bodyPr/>
                    <a:lstStyle/>
                    <a:p>
                      <a:r>
                        <a:rPr lang="en-US" dirty="0"/>
                        <a:t>6</a:t>
                      </a:r>
                    </a:p>
                  </a:txBody>
                  <a:tcPr/>
                </a:tc>
                <a:tc>
                  <a:txBody>
                    <a:bodyPr/>
                    <a:lstStyle/>
                    <a:p>
                      <a:pPr marL="285750" indent="-285750">
                        <a:buFontTx/>
                        <a:buChar char="-"/>
                      </a:pPr>
                      <a:r>
                        <a:rPr lang="en-US" dirty="0" err="1"/>
                        <a:t>Thống</a:t>
                      </a:r>
                      <a:r>
                        <a:rPr lang="en-US" baseline="0" dirty="0"/>
                        <a:t> </a:t>
                      </a:r>
                      <a:r>
                        <a:rPr lang="en-US" baseline="0" dirty="0" err="1"/>
                        <a:t>kê</a:t>
                      </a:r>
                      <a:endParaRPr lang="en-US" baseline="0" dirty="0"/>
                    </a:p>
                    <a:p>
                      <a:pPr marL="285750" indent="-285750">
                        <a:buFontTx/>
                        <a:buChar char="-"/>
                      </a:pPr>
                      <a:r>
                        <a:rPr lang="en-US" baseline="0" dirty="0" err="1"/>
                        <a:t>biểu</a:t>
                      </a:r>
                      <a:r>
                        <a:rPr lang="en-US" baseline="0" dirty="0"/>
                        <a:t> đồ</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 điểm</a:t>
                      </a:r>
                    </a:p>
                    <a:p>
                      <a:pPr algn="ctr"/>
                      <a:endParaRPr lang="en-US" dirty="0"/>
                    </a:p>
                  </a:txBody>
                  <a:tcPr/>
                </a:tc>
                <a:extLst>
                  <a:ext uri="{0D108BD9-81ED-4DB2-BD59-A6C34878D82A}">
                    <a16:rowId xmlns:a16="http://schemas.microsoft.com/office/drawing/2014/main" val="2424370451"/>
                  </a:ext>
                </a:extLst>
              </a:tr>
            </a:tbl>
          </a:graphicData>
        </a:graphic>
      </p:graphicFrame>
    </p:spTree>
    <p:extLst>
      <p:ext uri="{BB962C8B-B14F-4D97-AF65-F5344CB8AC3E}">
        <p14:creationId xmlns:p14="http://schemas.microsoft.com/office/powerpoint/2010/main" val="230556829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2781" y="404180"/>
            <a:ext cx="10489310" cy="1478570"/>
          </a:xfrm>
        </p:spPr>
        <p:txBody>
          <a:bodyPr/>
          <a:lstStyle/>
          <a:p>
            <a:pPr algn="ctr"/>
            <a:r>
              <a:rPr lang="en-US" b="1" dirty="0">
                <a:solidFill>
                  <a:schemeClr val="bg1">
                    <a:lumMod val="95000"/>
                    <a:lumOff val="5000"/>
                  </a:schemeClr>
                </a:solidFill>
              </a:rPr>
              <a:t>Thanks For watching</a:t>
            </a:r>
          </a:p>
        </p:txBody>
      </p:sp>
      <p:pic>
        <p:nvPicPr>
          <p:cNvPr id="3" name="Picture 2">
            <a:extLst>
              <a:ext uri="{FF2B5EF4-FFF2-40B4-BE49-F238E27FC236}">
                <a16:creationId xmlns:a16="http://schemas.microsoft.com/office/drawing/2014/main" id="{0CBAF90F-F118-4D65-BEBC-517EC52EF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305" y="1882750"/>
            <a:ext cx="7993390" cy="4496282"/>
          </a:xfrm>
          <a:prstGeom prst="rect">
            <a:avLst/>
          </a:prstGeom>
        </p:spPr>
      </p:pic>
    </p:spTree>
    <p:extLst>
      <p:ext uri="{BB962C8B-B14F-4D97-AF65-F5344CB8AC3E}">
        <p14:creationId xmlns:p14="http://schemas.microsoft.com/office/powerpoint/2010/main" val="3992381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nodeType="withEffect">
                                  <p:stCondLst>
                                    <p:cond delay="0"/>
                                  </p:stCondLst>
                                  <p:endCondLst>
                                    <p:cond evt="onNext" delay="0">
                                      <p:tgtEl>
                                        <p:sldTgt/>
                                      </p:tgtEl>
                                    </p:cond>
                                  </p:endCondLst>
                                  <p:iterate type="lt">
                                    <p:tmPct val="10000"/>
                                  </p:iterate>
                                  <p:childTnLst>
                                    <p:animMotion origin="layout" path="M 5E-6 3.33333E-6 L 5E-6 -0.07223 " pathEditMode="relative" rAng="0" ptsTypes="AA">
                                      <p:cBhvr>
                                        <p:cTn id="6" dur="250" accel="50000" decel="50000" autoRev="1" fill="hold">
                                          <p:stCondLst>
                                            <p:cond delay="0"/>
                                          </p:stCondLst>
                                        </p:cTn>
                                        <p:tgtEl>
                                          <p:spTgt spid="4"/>
                                        </p:tgtEl>
                                        <p:attrNameLst>
                                          <p:attrName>ppt_x</p:attrName>
                                          <p:attrName>ppt_y</p:attrName>
                                        </p:attrNameLst>
                                      </p:cBhvr>
                                      <p:rCtr x="0" y="-3611"/>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652" y="0"/>
            <a:ext cx="6901909" cy="3398594"/>
          </a:xfrm>
          <a:prstGeom prst="rect">
            <a:avLst/>
          </a:prstGeom>
        </p:spPr>
      </p:pic>
      <p:sp>
        <p:nvSpPr>
          <p:cNvPr id="5" name="Title 4"/>
          <p:cNvSpPr>
            <a:spLocks noGrp="1"/>
          </p:cNvSpPr>
          <p:nvPr>
            <p:ph type="title"/>
          </p:nvPr>
        </p:nvSpPr>
        <p:spPr>
          <a:xfrm>
            <a:off x="2212007" y="3643921"/>
            <a:ext cx="10266208" cy="2723426"/>
          </a:xfrm>
        </p:spPr>
        <p:txBody>
          <a:bodyPr>
            <a:normAutofit/>
          </a:bodyPr>
          <a:lstStyle/>
          <a:p>
            <a:r>
              <a:rPr lang="en-US" sz="2800" b="1" dirty="0">
                <a:latin typeface="Times New Roman" panose="02020603050405020304" pitchFamily="18" charset="0"/>
                <a:cs typeface="Times New Roman" panose="02020603050405020304" pitchFamily="18" charset="0"/>
              </a:rPr>
              <a:t>I.	Giới thiệu</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II.	Cấu trúc dữ liệu</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iii.	Giao diện và chức năng</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IV.	Các tiêu chí nhân xét của giáo viên</a:t>
            </a:r>
          </a:p>
        </p:txBody>
      </p:sp>
    </p:spTree>
    <p:extLst>
      <p:ext uri="{BB962C8B-B14F-4D97-AF65-F5344CB8AC3E}">
        <p14:creationId xmlns:p14="http://schemas.microsoft.com/office/powerpoint/2010/main" val="164080675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95494"/>
            <a:ext cx="9905998" cy="1478570"/>
          </a:xfrm>
        </p:spPr>
        <p:txBody>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i. giới thiệu</a:t>
            </a:r>
          </a:p>
        </p:txBody>
      </p:sp>
      <p:sp>
        <p:nvSpPr>
          <p:cNvPr id="3" name="Content Placeholder 2"/>
          <p:cNvSpPr>
            <a:spLocks noGrp="1"/>
          </p:cNvSpPr>
          <p:nvPr>
            <p:ph idx="1"/>
          </p:nvPr>
        </p:nvSpPr>
        <p:spPr>
          <a:xfrm>
            <a:off x="1141412" y="1874064"/>
            <a:ext cx="9905999" cy="4437526"/>
          </a:xfrm>
        </p:spPr>
        <p:txBody>
          <a:bodyPr/>
          <a:lstStyle/>
          <a:p>
            <a:r>
              <a:rPr lang="en-US" dirty="0"/>
              <a:t>Đây là ứng dụng dùng để</a:t>
            </a:r>
            <a:r>
              <a:rPr lang="en-US" b="1" dirty="0"/>
              <a:t> </a:t>
            </a:r>
            <a:r>
              <a:rPr lang="en-US" dirty="0"/>
              <a:t>theo dõi lương của nhân viên. </a:t>
            </a:r>
          </a:p>
          <a:p>
            <a:r>
              <a:rPr lang="en-US" dirty="0"/>
              <a:t>Giúp người dùng dễ dàng quản lý thông tin của nhân viên. </a:t>
            </a:r>
          </a:p>
          <a:p>
            <a:r>
              <a:rPr lang="en-US" dirty="0"/>
              <a:t>Theo dõi thời gian làm việc của nhân viên trong các tháng.  </a:t>
            </a:r>
          </a:p>
          <a:p>
            <a:r>
              <a:rPr lang="en-US" dirty="0"/>
              <a:t>Thống kê tổng mức lương của tất cả nhân viên trong công ty để dễ dàng cho </a:t>
            </a:r>
            <a:r>
              <a:rPr lang="en-US" dirty="0" err="1"/>
              <a:t>việc</a:t>
            </a:r>
            <a:r>
              <a:rPr lang="en-US" dirty="0"/>
              <a:t> </a:t>
            </a:r>
            <a:r>
              <a:rPr lang="en-US" dirty="0" err="1"/>
              <a:t>quản</a:t>
            </a:r>
            <a:r>
              <a:rPr lang="en-US" dirty="0"/>
              <a:t> </a:t>
            </a:r>
            <a:r>
              <a:rPr lang="en-US" dirty="0" err="1"/>
              <a:t>lý</a:t>
            </a:r>
            <a:endParaRPr lang="en-US" dirty="0"/>
          </a:p>
          <a:p>
            <a:r>
              <a:rPr lang="en-US" dirty="0" err="1"/>
              <a:t>Ứng</a:t>
            </a:r>
            <a:r>
              <a:rPr lang="en-US" dirty="0"/>
              <a:t> dụng tích hợp google map và thông tin liên hệ để thuận tiện cho việc liên lạc với người phát triển ứng dụng này.</a:t>
            </a:r>
          </a:p>
        </p:txBody>
      </p:sp>
    </p:spTree>
    <p:extLst>
      <p:ext uri="{BB962C8B-B14F-4D97-AF65-F5344CB8AC3E}">
        <p14:creationId xmlns:p14="http://schemas.microsoft.com/office/powerpoint/2010/main" val="8891439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506" y="83260"/>
            <a:ext cx="9905998" cy="1478570"/>
          </a:xfrm>
        </p:spPr>
        <p:txBody>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ii. Cấu trúc dữ liệu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809" y="1236390"/>
            <a:ext cx="8315674" cy="5266989"/>
          </a:xfrm>
          <a:prstGeom prst="rect">
            <a:avLst/>
          </a:prstGeom>
        </p:spPr>
      </p:pic>
    </p:spTree>
    <p:extLst>
      <p:ext uri="{BB962C8B-B14F-4D97-AF65-F5344CB8AC3E}">
        <p14:creationId xmlns:p14="http://schemas.microsoft.com/office/powerpoint/2010/main" val="3732891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iii. Giao diện và chức năng</a:t>
            </a:r>
          </a:p>
        </p:txBody>
      </p:sp>
      <p:sp>
        <p:nvSpPr>
          <p:cNvPr id="3" name="Content Placeholder 2"/>
          <p:cNvSpPr>
            <a:spLocks noGrp="1"/>
          </p:cNvSpPr>
          <p:nvPr>
            <p:ph idx="1"/>
          </p:nvPr>
        </p:nvSpPr>
        <p:spPr>
          <a:xfrm>
            <a:off x="1587461" y="1153655"/>
            <a:ext cx="9905999" cy="649830"/>
          </a:xfrm>
        </p:spPr>
        <p:txBody>
          <a:bodyPr/>
          <a:lstStyle/>
          <a:p>
            <a:pPr marL="0" indent="0">
              <a:buNone/>
            </a:pPr>
            <a:r>
              <a:rPr lang="en-US" dirty="0"/>
              <a:t>1. </a:t>
            </a:r>
            <a:r>
              <a:rPr lang="en-US" dirty="0">
                <a:latin typeface="Bahnschrift Light" panose="020B0502040204020203" pitchFamily="34" charset="0"/>
              </a:rPr>
              <a:t>MÀN HÌNH GIỚI THIỆU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085" y="1803485"/>
            <a:ext cx="2446730" cy="4372199"/>
          </a:xfrm>
          <a:prstGeom prst="rect">
            <a:avLst/>
          </a:prstGeom>
        </p:spPr>
      </p:pic>
      <p:sp>
        <p:nvSpPr>
          <p:cNvPr id="5" name="TextBox 4">
            <a:extLst>
              <a:ext uri="{FF2B5EF4-FFF2-40B4-BE49-F238E27FC236}">
                <a16:creationId xmlns:a16="http://schemas.microsoft.com/office/drawing/2014/main" id="{A06ACABA-55B3-4F33-9CE8-32127AF243B3}"/>
              </a:ext>
            </a:extLst>
          </p:cNvPr>
          <p:cNvSpPr txBox="1"/>
          <p:nvPr/>
        </p:nvSpPr>
        <p:spPr>
          <a:xfrm>
            <a:off x="5222439" y="1784558"/>
            <a:ext cx="5616503" cy="1015663"/>
          </a:xfrm>
          <a:prstGeom prst="rect">
            <a:avLst/>
          </a:prstGeom>
          <a:noFill/>
        </p:spPr>
        <p:txBody>
          <a:bodyPr wrap="square" rtlCol="0">
            <a:spAutoFit/>
          </a:bodyPr>
          <a:lstStyle/>
          <a:p>
            <a:r>
              <a:rPr lang="vi-VN" sz="2000" dirty="0">
                <a:solidFill>
                  <a:schemeClr val="bg1"/>
                </a:solidFill>
                <a:latin typeface="Arial" panose="020B0604020202020204" pitchFamily="34" charset="0"/>
                <a:cs typeface="Arial" panose="020B0604020202020204" pitchFamily="34" charset="0"/>
              </a:rPr>
              <a:t>Giao diện phần mềm được thiết kế đơn giản,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trực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quan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giúp</a:t>
            </a:r>
            <a:r>
              <a:rPr lang="vi-VN" sz="2000" dirty="0">
                <a:solidFill>
                  <a:schemeClr val="bg1"/>
                </a:solidFill>
                <a:latin typeface="Arial" panose="020B0604020202020204" pitchFamily="34" charset="0"/>
                <a:cs typeface="Arial" panose="020B0604020202020204" pitchFamily="34" charset="0"/>
              </a:rPr>
              <a:t> khách hàng có thể </a:t>
            </a:r>
            <a:r>
              <a:rPr lang="en-US" sz="2000" dirty="0" err="1">
                <a:solidFill>
                  <a:schemeClr val="bg1"/>
                </a:solidFill>
                <a:latin typeface="Arial" panose="020B0604020202020204" pitchFamily="34" charset="0"/>
                <a:cs typeface="Arial" panose="020B0604020202020204" pitchFamily="34" charset="0"/>
              </a:rPr>
              <a:t>thao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cách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dễ</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dàng</a:t>
            </a:r>
            <a:endParaRPr lang="en-US" sz="20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B8802B1-9917-48BE-AA50-7DE1282BB4FC}"/>
              </a:ext>
            </a:extLst>
          </p:cNvPr>
          <p:cNvSpPr txBox="1"/>
          <p:nvPr/>
        </p:nvSpPr>
        <p:spPr>
          <a:xfrm>
            <a:off x="5222439" y="3106209"/>
            <a:ext cx="5616502" cy="1015663"/>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Khi </a:t>
            </a:r>
            <a:r>
              <a:rPr lang="en-US" sz="2000" dirty="0" err="1">
                <a:solidFill>
                  <a:schemeClr val="bg1"/>
                </a:solidFill>
                <a:latin typeface="Arial" panose="020B0604020202020204" pitchFamily="34" charset="0"/>
                <a:cs typeface="Arial" panose="020B0604020202020204" pitchFamily="34" charset="0"/>
              </a:rPr>
              <a:t>mở</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ứng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dụng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màn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khởi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động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sau</a:t>
            </a:r>
            <a:r>
              <a:rPr lang="en-US" sz="2000" dirty="0">
                <a:solidFill>
                  <a:schemeClr val="bg1"/>
                </a:solidFill>
                <a:latin typeface="Arial" panose="020B0604020202020204" pitchFamily="34" charset="0"/>
                <a:cs typeface="Arial" panose="020B0604020202020204" pitchFamily="34" charset="0"/>
              </a:rPr>
              <a:t> 3 </a:t>
            </a:r>
            <a:r>
              <a:rPr lang="en-US" sz="2000" dirty="0" err="1">
                <a:solidFill>
                  <a:schemeClr val="bg1"/>
                </a:solidFill>
                <a:latin typeface="Arial" panose="020B0604020202020204" pitchFamily="34" charset="0"/>
                <a:cs typeface="Arial" panose="020B0604020202020204" pitchFamily="34" charset="0"/>
              </a:rPr>
              <a:t>giây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ứng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dụng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tự</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động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chuyển</a:t>
            </a:r>
            <a:r>
              <a:rPr lang="en-US" sz="2000" dirty="0">
                <a:solidFill>
                  <a:schemeClr val="bg1"/>
                </a:solidFill>
                <a:latin typeface="Arial" panose="020B0604020202020204" pitchFamily="34" charset="0"/>
                <a:cs typeface="Arial" panose="020B0604020202020204" pitchFamily="34" charset="0"/>
              </a:rPr>
              <a:t> sang </a:t>
            </a:r>
            <a:r>
              <a:rPr lang="en-US" sz="2000" dirty="0" err="1">
                <a:solidFill>
                  <a:schemeClr val="bg1"/>
                </a:solidFill>
                <a:latin typeface="Arial" panose="020B0604020202020204" pitchFamily="34" charset="0"/>
                <a:cs typeface="Arial" panose="020B0604020202020204" pitchFamily="34" charset="0"/>
              </a:rPr>
              <a:t>màn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menu </a:t>
            </a:r>
            <a:r>
              <a:rPr lang="en-US" sz="2000" dirty="0" err="1">
                <a:solidFill>
                  <a:schemeClr val="bg1"/>
                </a:solidFill>
                <a:latin typeface="Arial" panose="020B0604020202020204" pitchFamily="34" charset="0"/>
                <a:cs typeface="Arial" panose="020B0604020202020204" pitchFamily="34" charset="0"/>
              </a:rPr>
              <a:t>chức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năng</a:t>
            </a: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02904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788" y="239376"/>
            <a:ext cx="9905998" cy="1478570"/>
          </a:xfrm>
        </p:spPr>
        <p:txBody>
          <a:bodyPr>
            <a:normAutofit/>
          </a:bodyPr>
          <a:lstStyle/>
          <a:p>
            <a:r>
              <a:rPr lang="en-US" sz="2800" dirty="0"/>
              <a:t>2. MÀN HÌNH QUẢN LÝ</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402" y="1529712"/>
            <a:ext cx="2661880" cy="4716966"/>
          </a:xfrm>
          <a:prstGeom prst="rect">
            <a:avLst/>
          </a:prstGeom>
        </p:spPr>
      </p:pic>
      <p:sp>
        <p:nvSpPr>
          <p:cNvPr id="3" name="TextBox 2">
            <a:extLst>
              <a:ext uri="{FF2B5EF4-FFF2-40B4-BE49-F238E27FC236}">
                <a16:creationId xmlns:a16="http://schemas.microsoft.com/office/drawing/2014/main" id="{D7BBA9AA-37D4-48B1-9D4E-A55B361133FA}"/>
              </a:ext>
            </a:extLst>
          </p:cNvPr>
          <p:cNvSpPr txBox="1"/>
          <p:nvPr/>
        </p:nvSpPr>
        <p:spPr>
          <a:xfrm>
            <a:off x="7134473" y="2090172"/>
            <a:ext cx="3096344" cy="2677656"/>
          </a:xfrm>
          <a:prstGeom prst="rect">
            <a:avLst/>
          </a:prstGeom>
          <a:noFill/>
        </p:spPr>
        <p:txBody>
          <a:bodyPr wrap="square" rtlCol="0">
            <a:spAutoFit/>
          </a:bodyPr>
          <a:lstStyle/>
          <a:p>
            <a:r>
              <a:rPr lang="en-US" sz="2400" dirty="0" err="1">
                <a:solidFill>
                  <a:schemeClr val="bg1"/>
                </a:solidFill>
              </a:rPr>
              <a:t>Màn</a:t>
            </a:r>
            <a:r>
              <a:rPr lang="en-US" sz="2400" dirty="0">
                <a:solidFill>
                  <a:schemeClr val="bg1"/>
                </a:solidFill>
              </a:rPr>
              <a:t> </a:t>
            </a:r>
            <a:r>
              <a:rPr lang="en-US" sz="2400" dirty="0" err="1">
                <a:solidFill>
                  <a:schemeClr val="bg1"/>
                </a:solidFill>
              </a:rPr>
              <a:t>hình</a:t>
            </a:r>
            <a:r>
              <a:rPr lang="en-US" sz="2400" dirty="0">
                <a:solidFill>
                  <a:schemeClr val="bg1"/>
                </a:solidFill>
              </a:rPr>
              <a:t> </a:t>
            </a:r>
            <a:r>
              <a:rPr lang="en-US" sz="2400" dirty="0" err="1">
                <a:solidFill>
                  <a:schemeClr val="bg1"/>
                </a:solidFill>
              </a:rPr>
              <a:t>quản</a:t>
            </a:r>
            <a:r>
              <a:rPr lang="en-US" sz="2400" dirty="0">
                <a:solidFill>
                  <a:schemeClr val="bg1"/>
                </a:solidFill>
              </a:rPr>
              <a:t> </a:t>
            </a:r>
            <a:r>
              <a:rPr lang="en-US" sz="2400" dirty="0" err="1">
                <a:solidFill>
                  <a:schemeClr val="bg1"/>
                </a:solidFill>
              </a:rPr>
              <a:t>lý</a:t>
            </a:r>
            <a:r>
              <a:rPr lang="en-US" sz="2400" dirty="0">
                <a:solidFill>
                  <a:schemeClr val="bg1"/>
                </a:solidFill>
              </a:rPr>
              <a:t> </a:t>
            </a:r>
            <a:r>
              <a:rPr lang="en-US" sz="2400" dirty="0" err="1">
                <a:solidFill>
                  <a:schemeClr val="bg1"/>
                </a:solidFill>
              </a:rPr>
              <a:t>gồm</a:t>
            </a:r>
            <a:r>
              <a:rPr lang="en-US" sz="2400" dirty="0">
                <a:solidFill>
                  <a:schemeClr val="bg1"/>
                </a:solidFill>
              </a:rPr>
              <a:t>:</a:t>
            </a:r>
          </a:p>
          <a:p>
            <a:pPr marL="285750" indent="-285750">
              <a:buFont typeface="Arial" pitchFamily="34" charset="0"/>
              <a:buChar char="•"/>
            </a:pPr>
            <a:r>
              <a:rPr lang="en-US" sz="2400" dirty="0" err="1">
                <a:solidFill>
                  <a:schemeClr val="bg1"/>
                </a:solidFill>
              </a:rPr>
              <a:t>Phòng</a:t>
            </a:r>
            <a:r>
              <a:rPr lang="en-US" sz="2400" dirty="0">
                <a:solidFill>
                  <a:schemeClr val="bg1"/>
                </a:solidFill>
              </a:rPr>
              <a:t> ban</a:t>
            </a:r>
          </a:p>
          <a:p>
            <a:pPr marL="285750" indent="-285750">
              <a:buFont typeface="Arial" pitchFamily="34" charset="0"/>
              <a:buChar char="•"/>
            </a:pPr>
            <a:r>
              <a:rPr lang="en-US" sz="2400" dirty="0" err="1">
                <a:solidFill>
                  <a:schemeClr val="bg1"/>
                </a:solidFill>
              </a:rPr>
              <a:t>Nhân</a:t>
            </a:r>
            <a:r>
              <a:rPr lang="en-US" sz="2400" dirty="0">
                <a:solidFill>
                  <a:schemeClr val="bg1"/>
                </a:solidFill>
              </a:rPr>
              <a:t> </a:t>
            </a:r>
            <a:r>
              <a:rPr lang="en-US" sz="2400" dirty="0" err="1">
                <a:solidFill>
                  <a:schemeClr val="bg1"/>
                </a:solidFill>
              </a:rPr>
              <a:t>viên</a:t>
            </a:r>
            <a:endParaRPr lang="en-US" sz="2400" dirty="0">
              <a:solidFill>
                <a:schemeClr val="bg1"/>
              </a:solidFill>
            </a:endParaRPr>
          </a:p>
          <a:p>
            <a:pPr marL="285750" indent="-285750">
              <a:buFont typeface="Arial" pitchFamily="34" charset="0"/>
              <a:buChar char="•"/>
            </a:pPr>
            <a:r>
              <a:rPr lang="en-US" sz="2400" dirty="0" err="1">
                <a:solidFill>
                  <a:schemeClr val="bg1"/>
                </a:solidFill>
              </a:rPr>
              <a:t>Chấm</a:t>
            </a:r>
            <a:r>
              <a:rPr lang="en-US" sz="2400" dirty="0">
                <a:solidFill>
                  <a:schemeClr val="bg1"/>
                </a:solidFill>
              </a:rPr>
              <a:t> </a:t>
            </a:r>
            <a:r>
              <a:rPr lang="en-US" sz="2400" dirty="0" err="1">
                <a:solidFill>
                  <a:schemeClr val="bg1"/>
                </a:solidFill>
              </a:rPr>
              <a:t>công</a:t>
            </a:r>
            <a:endParaRPr lang="en-US" sz="2400" dirty="0">
              <a:solidFill>
                <a:schemeClr val="bg1"/>
              </a:solidFill>
            </a:endParaRPr>
          </a:p>
          <a:p>
            <a:pPr marL="285750" indent="-285750">
              <a:buFont typeface="Arial" pitchFamily="34" charset="0"/>
              <a:buChar char="•"/>
            </a:pPr>
            <a:r>
              <a:rPr lang="en-US" sz="2400" dirty="0" err="1">
                <a:solidFill>
                  <a:schemeClr val="bg1"/>
                </a:solidFill>
              </a:rPr>
              <a:t>Tạm</a:t>
            </a:r>
            <a:r>
              <a:rPr lang="en-US" sz="2400" dirty="0">
                <a:solidFill>
                  <a:schemeClr val="bg1"/>
                </a:solidFill>
              </a:rPr>
              <a:t> </a:t>
            </a:r>
            <a:r>
              <a:rPr lang="en-US" sz="2400" dirty="0" err="1">
                <a:solidFill>
                  <a:schemeClr val="bg1"/>
                </a:solidFill>
              </a:rPr>
              <a:t>ứng</a:t>
            </a:r>
            <a:endParaRPr lang="en-US" sz="2400" dirty="0">
              <a:solidFill>
                <a:schemeClr val="bg1"/>
              </a:solidFill>
            </a:endParaRPr>
          </a:p>
          <a:p>
            <a:pPr marL="285750" indent="-285750">
              <a:buFont typeface="Arial" pitchFamily="34" charset="0"/>
              <a:buChar char="•"/>
            </a:pPr>
            <a:r>
              <a:rPr lang="en-US" sz="2400" dirty="0" err="1">
                <a:solidFill>
                  <a:schemeClr val="bg1"/>
                </a:solidFill>
              </a:rPr>
              <a:t>Thống</a:t>
            </a:r>
            <a:r>
              <a:rPr lang="en-US" sz="2400" dirty="0">
                <a:solidFill>
                  <a:schemeClr val="bg1"/>
                </a:solidFill>
              </a:rPr>
              <a:t> </a:t>
            </a:r>
            <a:r>
              <a:rPr lang="en-US" sz="2400" dirty="0" err="1">
                <a:solidFill>
                  <a:schemeClr val="bg1"/>
                </a:solidFill>
              </a:rPr>
              <a:t>kê</a:t>
            </a:r>
            <a:endParaRPr lang="en-US" sz="2400" dirty="0">
              <a:solidFill>
                <a:schemeClr val="bg1"/>
              </a:solidFill>
            </a:endParaRPr>
          </a:p>
          <a:p>
            <a:pPr marL="285750" indent="-285750">
              <a:buFont typeface="Arial" pitchFamily="34" charset="0"/>
              <a:buChar char="•"/>
            </a:pPr>
            <a:r>
              <a:rPr lang="en-US" sz="2400" dirty="0" err="1">
                <a:solidFill>
                  <a:schemeClr val="bg1"/>
                </a:solidFill>
              </a:rPr>
              <a:t>Liên</a:t>
            </a:r>
            <a:r>
              <a:rPr lang="en-US" sz="2400" dirty="0">
                <a:solidFill>
                  <a:schemeClr val="bg1"/>
                </a:solidFill>
              </a:rPr>
              <a:t> </a:t>
            </a:r>
            <a:r>
              <a:rPr lang="en-US" sz="2400" dirty="0" err="1">
                <a:solidFill>
                  <a:schemeClr val="bg1"/>
                </a:solidFill>
              </a:rPr>
              <a:t>hệ</a:t>
            </a:r>
            <a:endParaRPr lang="en-US" sz="2400" dirty="0">
              <a:solidFill>
                <a:schemeClr val="bg1"/>
              </a:solidFill>
            </a:endParaRPr>
          </a:p>
        </p:txBody>
      </p:sp>
    </p:spTree>
    <p:extLst>
      <p:ext uri="{BB962C8B-B14F-4D97-AF65-F5344CB8AC3E}">
        <p14:creationId xmlns:p14="http://schemas.microsoft.com/office/powerpoint/2010/main" val="398574747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2496" y="-84009"/>
            <a:ext cx="9905998" cy="1478570"/>
          </a:xfrm>
        </p:spPr>
        <p:txBody>
          <a:bodyPr>
            <a:normAutofit/>
          </a:bodyPr>
          <a:lstStyle/>
          <a:p>
            <a:r>
              <a:rPr lang="en-US" sz="2800" dirty="0"/>
              <a:t>3. MÀN HÌNH NHÂN VIÊN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48" y="1048214"/>
            <a:ext cx="3049733" cy="54473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4587651" y="1048214"/>
            <a:ext cx="3096683" cy="54473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p:blipFill>
        <p:spPr>
          <a:xfrm>
            <a:off x="8225806" y="1133605"/>
            <a:ext cx="3122688" cy="5361972"/>
          </a:xfrm>
          <a:prstGeom prst="rect">
            <a:avLst/>
          </a:prstGeom>
        </p:spPr>
      </p:pic>
      <p:sp>
        <p:nvSpPr>
          <p:cNvPr id="3" name="TextBox 2">
            <a:extLst>
              <a:ext uri="{FF2B5EF4-FFF2-40B4-BE49-F238E27FC236}">
                <a16:creationId xmlns:a16="http://schemas.microsoft.com/office/drawing/2014/main" id="{ADD971A2-F7F3-4E92-BC42-708E634F5ECC}"/>
              </a:ext>
            </a:extLst>
          </p:cNvPr>
          <p:cNvSpPr txBox="1"/>
          <p:nvPr/>
        </p:nvSpPr>
        <p:spPr>
          <a:xfrm>
            <a:off x="5223576" y="1959910"/>
            <a:ext cx="4149108" cy="1015663"/>
          </a:xfrm>
          <a:prstGeom prst="rect">
            <a:avLst/>
          </a:prstGeom>
          <a:noFill/>
        </p:spPr>
        <p:txBody>
          <a:bodyPr wrap="square" rtlCol="0">
            <a:spAutoFit/>
          </a:bodyPr>
          <a:lstStyle/>
          <a:p>
            <a:r>
              <a:rPr lang="en-US" sz="2000" dirty="0" err="1">
                <a:solidFill>
                  <a:schemeClr val="bg1"/>
                </a:solidFill>
                <a:latin typeface="Arial" panose="020B0604020202020204" pitchFamily="34" charset="0"/>
                <a:cs typeface="Arial" panose="020B0604020202020204" pitchFamily="34" charset="0"/>
              </a:rPr>
              <a:t>Mỗi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mã</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số</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cố</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định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thuộc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phòng</a:t>
            </a:r>
            <a:r>
              <a:rPr lang="en-US" sz="2000" dirty="0">
                <a:solidFill>
                  <a:schemeClr val="bg1"/>
                </a:solidFill>
                <a:latin typeface="Arial" panose="020B0604020202020204" pitchFamily="34" charset="0"/>
                <a:cs typeface="Arial" panose="020B0604020202020204" pitchFamily="34" charset="0"/>
              </a:rPr>
              <a:t> ban </a:t>
            </a:r>
            <a:r>
              <a:rPr lang="en-US" sz="2000" dirty="0" err="1">
                <a:solidFill>
                  <a:schemeClr val="bg1"/>
                </a:solidFill>
                <a:latin typeface="Arial" panose="020B0604020202020204" pitchFamily="34" charset="0"/>
                <a:cs typeface="Arial" panose="020B0604020202020204" pitchFamily="34" charset="0"/>
              </a:rPr>
              <a:t>duy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nhất</a:t>
            </a:r>
            <a:r>
              <a:rPr lang="en-US" sz="2000" dirty="0">
                <a:solidFill>
                  <a:schemeClr val="bg1"/>
                </a:solidFill>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58DF7378-6F40-44FC-8CB5-C948D2E00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999" y="1016182"/>
            <a:ext cx="3199625" cy="5511426"/>
          </a:xfrm>
          <a:prstGeom prst="rect">
            <a:avLst/>
          </a:prstGeom>
        </p:spPr>
      </p:pic>
      <p:sp>
        <p:nvSpPr>
          <p:cNvPr id="11" name="TextBox 10">
            <a:extLst>
              <a:ext uri="{FF2B5EF4-FFF2-40B4-BE49-F238E27FC236}">
                <a16:creationId xmlns:a16="http://schemas.microsoft.com/office/drawing/2014/main" id="{8AEA5033-77DA-4332-96DC-658237648DB4}"/>
              </a:ext>
            </a:extLst>
          </p:cNvPr>
          <p:cNvSpPr txBox="1"/>
          <p:nvPr/>
        </p:nvSpPr>
        <p:spPr>
          <a:xfrm>
            <a:off x="6096000" y="1997839"/>
            <a:ext cx="3312368" cy="2862322"/>
          </a:xfrm>
          <a:prstGeom prst="rect">
            <a:avLst/>
          </a:prstGeom>
          <a:noFill/>
        </p:spPr>
        <p:txBody>
          <a:bodyPr wrap="square" rtlCol="0">
            <a:spAutoFit/>
          </a:bodyPr>
          <a:lstStyle/>
          <a:p>
            <a:pPr marL="285750" indent="-285750">
              <a:buFont typeface="Arial" pitchFamily="34" charset="0"/>
              <a:buChar char="•"/>
            </a:pP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ảnh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chụp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trực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tiếp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từ</a:t>
            </a:r>
            <a:r>
              <a:rPr lang="en-US" sz="2000" dirty="0">
                <a:solidFill>
                  <a:schemeClr val="bg1"/>
                </a:solidFill>
                <a:latin typeface="Arial" panose="020B0604020202020204" pitchFamily="34" charset="0"/>
                <a:cs typeface="Arial" panose="020B0604020202020204" pitchFamily="34" charset="0"/>
              </a:rPr>
              <a:t> camera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chọn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ảnh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từ</a:t>
            </a:r>
            <a:r>
              <a:rPr lang="en-US" sz="2000" dirty="0">
                <a:solidFill>
                  <a:schemeClr val="bg1"/>
                </a:solidFill>
                <a:latin typeface="Arial" panose="020B0604020202020204" pitchFamily="34" charset="0"/>
                <a:cs typeface="Arial" panose="020B0604020202020204" pitchFamily="34" charset="0"/>
              </a:rPr>
              <a:t> file </a:t>
            </a:r>
            <a:r>
              <a:rPr lang="en-US" sz="2000" dirty="0" err="1">
                <a:solidFill>
                  <a:schemeClr val="bg1"/>
                </a:solidFill>
                <a:latin typeface="Arial" panose="020B0604020202020204" pitchFamily="34" charset="0"/>
                <a:cs typeface="Arial" panose="020B0604020202020204" pitchFamily="34" charset="0"/>
              </a:rPr>
              <a:t>ảnh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trong</a:t>
            </a:r>
            <a:r>
              <a:rPr lang="en-US" sz="2000" dirty="0">
                <a:solidFill>
                  <a:schemeClr val="bg1"/>
                </a:solidFill>
                <a:latin typeface="Arial" panose="020B0604020202020204" pitchFamily="34" charset="0"/>
                <a:cs typeface="Arial" panose="020B0604020202020204" pitchFamily="34" charset="0"/>
              </a:rPr>
              <a:t> smartphone</a:t>
            </a:r>
          </a:p>
          <a:p>
            <a:pPr marL="285750" indent="-285750">
              <a:buFont typeface="Arial" pitchFamily="34" charset="0"/>
              <a:buChar char="•"/>
            </a:pPr>
            <a:r>
              <a:rPr lang="en-US" sz="2000" dirty="0" err="1">
                <a:solidFill>
                  <a:schemeClr val="bg1"/>
                </a:solidFill>
                <a:latin typeface="Arial" panose="020B0604020202020204" pitchFamily="34" charset="0"/>
                <a:cs typeface="Arial" panose="020B0604020202020204" pitchFamily="34" charset="0"/>
              </a:rPr>
              <a:t>Chọn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phòng</a:t>
            </a:r>
            <a:r>
              <a:rPr lang="en-US" sz="2000" dirty="0">
                <a:solidFill>
                  <a:schemeClr val="bg1"/>
                </a:solidFill>
                <a:latin typeface="Arial" panose="020B0604020202020204" pitchFamily="34" charset="0"/>
                <a:cs typeface="Arial" panose="020B0604020202020204" pitchFamily="34" charset="0"/>
              </a:rPr>
              <a:t> ban </a:t>
            </a:r>
            <a:r>
              <a:rPr lang="en-US" sz="2000" dirty="0" err="1">
                <a:solidFill>
                  <a:schemeClr val="bg1"/>
                </a:solidFill>
                <a:latin typeface="Arial" panose="020B0604020202020204" pitchFamily="34" charset="0"/>
                <a:cs typeface="Arial" panose="020B0604020202020204" pitchFamily="34" charset="0"/>
              </a:rPr>
              <a:t>là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danh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sách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phòng</a:t>
            </a:r>
            <a:r>
              <a:rPr lang="en-US" sz="2000" dirty="0">
                <a:solidFill>
                  <a:schemeClr val="bg1"/>
                </a:solidFill>
                <a:latin typeface="Arial" panose="020B0604020202020204" pitchFamily="34" charset="0"/>
                <a:cs typeface="Arial" panose="020B0604020202020204" pitchFamily="34" charset="0"/>
              </a:rPr>
              <a:t> ban </a:t>
            </a:r>
            <a:r>
              <a:rPr lang="en-US" sz="2000" dirty="0" err="1">
                <a:solidFill>
                  <a:schemeClr val="bg1"/>
                </a:solidFill>
                <a:latin typeface="Arial" panose="020B0604020202020204" pitchFamily="34" charset="0"/>
                <a:cs typeface="Arial" panose="020B0604020202020204" pitchFamily="34" charset="0"/>
              </a:rPr>
              <a:t>hiện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custom </a:t>
            </a:r>
            <a:r>
              <a:rPr lang="en-US" sz="2000" dirty="0" err="1">
                <a:solidFill>
                  <a:schemeClr val="bg1"/>
                </a:solidFill>
                <a:latin typeface="Arial" panose="020B0604020202020204" pitchFamily="34" charset="0"/>
                <a:cs typeface="Arial" panose="020B0604020202020204" pitchFamily="34" charset="0"/>
              </a:rPr>
              <a:t>từ</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dữ</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liệu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phòng</a:t>
            </a:r>
            <a:r>
              <a:rPr lang="en-US" sz="2000" dirty="0">
                <a:solidFill>
                  <a:schemeClr val="bg1"/>
                </a:solidFill>
                <a:latin typeface="Arial" panose="020B0604020202020204" pitchFamily="34" charset="0"/>
                <a:cs typeface="Arial" panose="020B0604020202020204" pitchFamily="34" charset="0"/>
              </a:rPr>
              <a:t> ban </a:t>
            </a:r>
          </a:p>
        </p:txBody>
      </p:sp>
    </p:spTree>
    <p:extLst>
      <p:ext uri="{BB962C8B-B14F-4D97-AF65-F5344CB8AC3E}">
        <p14:creationId xmlns:p14="http://schemas.microsoft.com/office/powerpoint/2010/main" val="39817780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0 0 L -0.25 0 E" pathEditMode="relative" ptsTypes="">
                                      <p:cBhvr>
                                        <p:cTn id="39" dur="2000" fill="hold"/>
                                        <p:tgtEl>
                                          <p:spTgt spid="5"/>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472" y="-234175"/>
            <a:ext cx="9905998" cy="1478570"/>
          </a:xfrm>
        </p:spPr>
        <p:txBody>
          <a:bodyPr>
            <a:normAutofit/>
          </a:bodyPr>
          <a:lstStyle/>
          <a:p>
            <a:r>
              <a:rPr lang="en-US" sz="2800" dirty="0"/>
              <a:t>3. MÀN HÌNH NHÂN VIÊN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389" y="914400"/>
            <a:ext cx="3049733" cy="54473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076" y="882031"/>
            <a:ext cx="3079024" cy="54797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054" y="882031"/>
            <a:ext cx="3096168" cy="5503556"/>
          </a:xfrm>
          <a:prstGeom prst="rect">
            <a:avLst/>
          </a:prstGeom>
        </p:spPr>
      </p:pic>
      <p:sp>
        <p:nvSpPr>
          <p:cNvPr id="3" name="TextBox 2">
            <a:extLst>
              <a:ext uri="{FF2B5EF4-FFF2-40B4-BE49-F238E27FC236}">
                <a16:creationId xmlns:a16="http://schemas.microsoft.com/office/drawing/2014/main" id="{254C4B45-D79A-434E-B144-5FE0B37E561B}"/>
              </a:ext>
            </a:extLst>
          </p:cNvPr>
          <p:cNvSpPr txBox="1"/>
          <p:nvPr/>
        </p:nvSpPr>
        <p:spPr>
          <a:xfrm>
            <a:off x="8029126" y="1584943"/>
            <a:ext cx="3096344" cy="1323439"/>
          </a:xfrm>
          <a:prstGeom prst="rect">
            <a:avLst/>
          </a:prstGeom>
          <a:noFill/>
        </p:spPr>
        <p:txBody>
          <a:bodyPr wrap="square" rtlCol="0">
            <a:spAutoFit/>
          </a:bodyPr>
          <a:lstStyle/>
          <a:p>
            <a:pPr marL="285750" indent="-285750">
              <a:buFont typeface="Arial" pitchFamily="34" charset="0"/>
              <a:buChar char="•"/>
            </a:pPr>
            <a:r>
              <a:rPr lang="en-US" sz="2000" dirty="0" err="1">
                <a:solidFill>
                  <a:schemeClr val="bg1"/>
                </a:solidFill>
                <a:latin typeface="Arial" panose="020B0604020202020204" pitchFamily="34" charset="0"/>
                <a:cs typeface="Arial" panose="020B0604020202020204" pitchFamily="34" charset="0"/>
              </a:rPr>
              <a:t>Ngày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chấm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công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lấy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từ</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hệ</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thống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ngày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tại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làm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định</a:t>
            </a:r>
            <a:r>
              <a:rPr lang="en-US" sz="20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339923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76" y="-284731"/>
            <a:ext cx="9905998" cy="1478570"/>
          </a:xfrm>
        </p:spPr>
        <p:txBody>
          <a:bodyPr>
            <a:normAutofit/>
          </a:bodyPr>
          <a:lstStyle/>
          <a:p>
            <a:r>
              <a:rPr lang="en-US" sz="2800" dirty="0"/>
              <a:t>4. Màn hình chấm công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715" y="724829"/>
            <a:ext cx="3303929" cy="58404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93" y="724829"/>
            <a:ext cx="3307917" cy="5862403"/>
          </a:xfrm>
          <a:prstGeom prst="rect">
            <a:avLst/>
          </a:prstGeom>
        </p:spPr>
      </p:pic>
    </p:spTree>
    <p:extLst>
      <p:ext uri="{BB962C8B-B14F-4D97-AF65-F5344CB8AC3E}">
        <p14:creationId xmlns:p14="http://schemas.microsoft.com/office/powerpoint/2010/main" val="831551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395</TotalTime>
  <Words>580</Words>
  <Application>Microsoft Office PowerPoint</Application>
  <PresentationFormat>Widescreen</PresentationFormat>
  <Paragraphs>70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Bahnschrift Light</vt:lpstr>
      <vt:lpstr>Times New Roman</vt:lpstr>
      <vt:lpstr>Tw Cen MT</vt:lpstr>
      <vt:lpstr>Circuit</vt:lpstr>
      <vt:lpstr>TRƯỜNG CAO ĐẲNG CÔNG NGHỆ THỦ ĐỨC 2019 - 2020</vt:lpstr>
      <vt:lpstr>I. Giới thiệu II. Cấu trúc dữ liệu iii. Giao diện và chức năng IV. Các tiêu chí nhân xét của giáo viên</vt:lpstr>
      <vt:lpstr>i. giới thiệu</vt:lpstr>
      <vt:lpstr>ii. Cấu trúc dữ liệu</vt:lpstr>
      <vt:lpstr>iii. Giao diện và chức năng</vt:lpstr>
      <vt:lpstr>2. MÀN HÌNH QUẢN LÝ</vt:lpstr>
      <vt:lpstr>3. MÀN HÌNH NHÂN VIÊN</vt:lpstr>
      <vt:lpstr>3. MÀN HÌNH NHÂN VIÊN</vt:lpstr>
      <vt:lpstr>4. Màn hình chấm công</vt:lpstr>
      <vt:lpstr>5. Màn hình tạm ứng</vt:lpstr>
      <vt:lpstr>6. Màn hình phòng ban</vt:lpstr>
      <vt:lpstr>7. Màn hình thống kê</vt:lpstr>
      <vt:lpstr>8. Màn hình liên hệ</vt:lpstr>
      <vt:lpstr>vi. Các tiêu chí nhận xét</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CAO ĐẲNG CÔNG NGHỆ THỦ ĐỨC 2019 - 2020</dc:title>
  <dc:creator>Dell</dc:creator>
  <cp:lastModifiedBy>Phát Võ Thành</cp:lastModifiedBy>
  <cp:revision>27</cp:revision>
  <dcterms:created xsi:type="dcterms:W3CDTF">2020-08-07T13:04:28Z</dcterms:created>
  <dcterms:modified xsi:type="dcterms:W3CDTF">2020-08-11T02:03:48Z</dcterms:modified>
</cp:coreProperties>
</file>